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7559675" cy="10691813"/>
  <p:notesSz cx="6858000" cy="9144000"/>
  <p:embeddedFontLst>
    <p:embeddedFont>
      <p:font typeface="Urbanist" panose="020B0604020202020204" charset="0"/>
      <p:regular r:id="rId4"/>
      <p:bold r:id="rId5"/>
      <p:italic r:id="rId6"/>
      <p:boldItalic r:id="rId7"/>
    </p:embeddedFont>
    <p:embeddedFont>
      <p:font typeface="Urbanist Black" panose="020B0604020202020204" charset="0"/>
      <p:bold r:id="rId8"/>
      <p:boldItalic r:id="rId9"/>
    </p:embeddedFont>
    <p:embeddedFont>
      <p:font typeface="Urbanist ExtraBold" panose="020B0604020202020204" charset="0"/>
      <p:bold r:id="rId10"/>
      <p:boldItalic r:id="rId11"/>
    </p:embeddedFont>
    <p:embeddedFont>
      <p:font typeface="Urbanist Medium" panose="020B0604020202020204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27">
          <p15:clr>
            <a:srgbClr val="747775"/>
          </p15:clr>
        </p15:guide>
        <p15:guide id="2" orient="horz" pos="227">
          <p15:clr>
            <a:srgbClr val="747775"/>
          </p15:clr>
        </p15:guide>
        <p15:guide id="3" pos="4535">
          <p15:clr>
            <a:srgbClr val="747775"/>
          </p15:clr>
        </p15:guide>
        <p15:guide id="4" orient="horz" pos="6508">
          <p15:clr>
            <a:srgbClr val="747775"/>
          </p15:clr>
        </p15:guide>
        <p15:guide id="5" pos="2381">
          <p15:clr>
            <a:srgbClr val="747775"/>
          </p15:clr>
        </p15:guide>
        <p15:guide id="6" pos="1663">
          <p15:clr>
            <a:srgbClr val="747775"/>
          </p15:clr>
        </p15:guide>
        <p15:guide id="7" pos="3099">
          <p15:clr>
            <a:srgbClr val="747775"/>
          </p15:clr>
        </p15:guide>
        <p15:guide id="8" pos="945">
          <p15:clr>
            <a:srgbClr val="747775"/>
          </p15:clr>
        </p15:guide>
        <p15:guide id="9" pos="3817">
          <p15:clr>
            <a:srgbClr val="747775"/>
          </p15:clr>
        </p15:guide>
        <p15:guide id="10" orient="horz" pos="454">
          <p15:clr>
            <a:srgbClr val="747775"/>
          </p15:clr>
        </p15:guide>
        <p15:guide id="11" orient="horz" pos="680">
          <p15:clr>
            <a:srgbClr val="747775"/>
          </p15:clr>
        </p15:guide>
        <p15:guide id="12" orient="horz" pos="1010">
          <p15:clr>
            <a:srgbClr val="747775"/>
          </p15:clr>
        </p15:guide>
        <p15:guide id="13" orient="horz" pos="1224">
          <p15:clr>
            <a:srgbClr val="747775"/>
          </p15:clr>
        </p15:guide>
        <p15:guide id="14" orient="horz" pos="2938">
          <p15:clr>
            <a:srgbClr val="747775"/>
          </p15:clr>
        </p15:guide>
        <p15:guide id="15" orient="horz" pos="3165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3510" y="42"/>
      </p:cViewPr>
      <p:guideLst>
        <p:guide pos="227"/>
        <p:guide orient="horz" pos="227"/>
        <p:guide pos="4535"/>
        <p:guide orient="horz" pos="6508"/>
        <p:guide pos="2381"/>
        <p:guide pos="1663"/>
        <p:guide pos="3099"/>
        <p:guide pos="945"/>
        <p:guide pos="3817"/>
        <p:guide orient="horz" pos="454"/>
        <p:guide orient="horz" pos="680"/>
        <p:guide orient="horz" pos="1010"/>
        <p:guide orient="horz" pos="1224"/>
        <p:guide orient="horz" pos="2938"/>
        <p:guide orient="horz" pos="316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17050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57712" y="1547778"/>
            <a:ext cx="7044600" cy="426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57705" y="5891409"/>
            <a:ext cx="7044600" cy="16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257705" y="2299346"/>
            <a:ext cx="7044600" cy="408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257705" y="6552657"/>
            <a:ext cx="7044600" cy="27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257705" y="4471058"/>
            <a:ext cx="7044600" cy="174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257705" y="2395696"/>
            <a:ext cx="3306900" cy="710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3995291" y="2395696"/>
            <a:ext cx="3306900" cy="710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257705" y="1154948"/>
            <a:ext cx="2321700" cy="157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257705" y="2888617"/>
            <a:ext cx="2321700" cy="66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05325" y="935745"/>
            <a:ext cx="5264700" cy="850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780000" y="-260"/>
            <a:ext cx="3780000" cy="1069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19508" y="2563450"/>
            <a:ext cx="3344400" cy="308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19508" y="5826865"/>
            <a:ext cx="3344400" cy="256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083839" y="1505164"/>
            <a:ext cx="3172200" cy="76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257705" y="8794266"/>
            <a:ext cx="4959600" cy="125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Group 142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3700" y="3436025"/>
            <a:ext cx="1752600" cy="17526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5750029" y="4141800"/>
            <a:ext cx="643500" cy="676500"/>
          </a:xfrm>
          <a:prstGeom prst="star10">
            <a:avLst>
              <a:gd name="adj" fmla="val 34533"/>
              <a:gd name="hf" fmla="val 105146"/>
            </a:avLst>
          </a:prstGeom>
          <a:solidFill>
            <a:srgbClr val="00AB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0" y="6227100"/>
            <a:ext cx="7560000" cy="4747800"/>
          </a:xfrm>
          <a:prstGeom prst="rect">
            <a:avLst/>
          </a:prstGeom>
          <a:solidFill>
            <a:srgbClr val="1919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 txBox="1"/>
          <p:nvPr/>
        </p:nvSpPr>
        <p:spPr>
          <a:xfrm>
            <a:off x="340675" y="5188625"/>
            <a:ext cx="2280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19191F"/>
                </a:solidFill>
                <a:latin typeface="Urbanist ExtraBold"/>
                <a:ea typeface="Urbanist ExtraBold"/>
                <a:cs typeface="Urbanist ExtraBold"/>
                <a:sym typeface="Urbanist ExtraBold"/>
              </a:rPr>
              <a:t>Porte</a:t>
            </a:r>
            <a:endParaRPr sz="1800">
              <a:solidFill>
                <a:srgbClr val="19191F"/>
              </a:solidFill>
              <a:latin typeface="Urbanist ExtraBold"/>
              <a:ea typeface="Urbanist ExtraBold"/>
              <a:cs typeface="Urbanist ExtraBold"/>
              <a:sym typeface="Urbanist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19191F"/>
                </a:solidFill>
                <a:latin typeface="Urbanist ExtraBold"/>
                <a:ea typeface="Urbanist ExtraBold"/>
                <a:cs typeface="Urbanist ExtraBold"/>
                <a:sym typeface="Urbanist ExtraBold"/>
              </a:rPr>
              <a:t>un casque</a:t>
            </a:r>
            <a:endParaRPr sz="1800">
              <a:solidFill>
                <a:srgbClr val="19191F"/>
              </a:solidFill>
              <a:latin typeface="Urbanist ExtraBold"/>
              <a:ea typeface="Urbanist ExtraBold"/>
              <a:cs typeface="Urbanist ExtraBold"/>
              <a:sym typeface="Urbanist ExtraBold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2640000" y="5188625"/>
            <a:ext cx="2280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19191F"/>
                </a:solidFill>
                <a:latin typeface="Urbanist ExtraBold"/>
                <a:ea typeface="Urbanist ExtraBold"/>
                <a:cs typeface="Urbanist ExtraBold"/>
                <a:sym typeface="Urbanist ExtraBold"/>
              </a:rPr>
              <a:t>Prends</a:t>
            </a:r>
            <a:endParaRPr sz="1800">
              <a:solidFill>
                <a:srgbClr val="19191F"/>
              </a:solidFill>
              <a:latin typeface="Urbanist ExtraBold"/>
              <a:ea typeface="Urbanist ExtraBold"/>
              <a:cs typeface="Urbanist ExtraBold"/>
              <a:sym typeface="Urbanist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19191F"/>
                </a:solidFill>
                <a:latin typeface="Urbanist ExtraBold"/>
                <a:ea typeface="Urbanist ExtraBold"/>
                <a:cs typeface="Urbanist ExtraBold"/>
                <a:sym typeface="Urbanist ExtraBold"/>
              </a:rPr>
              <a:t>un selfie</a:t>
            </a:r>
            <a:endParaRPr sz="1800">
              <a:solidFill>
                <a:srgbClr val="19191F"/>
              </a:solidFill>
              <a:latin typeface="Urbanist ExtraBold"/>
              <a:ea typeface="Urbanist ExtraBold"/>
              <a:cs typeface="Urbanist ExtraBold"/>
              <a:sym typeface="Urbanist ExtraBold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4939325" y="5188625"/>
            <a:ext cx="2280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19191F"/>
                </a:solidFill>
                <a:latin typeface="Urbanist ExtraBold"/>
                <a:ea typeface="Urbanist ExtraBold"/>
                <a:cs typeface="Urbanist ExtraBold"/>
                <a:sym typeface="Urbanist ExtraBold"/>
              </a:rPr>
              <a:t>Reçois 5% de réduction</a:t>
            </a:r>
            <a:endParaRPr sz="1800">
              <a:solidFill>
                <a:srgbClr val="19191F"/>
              </a:solidFill>
              <a:latin typeface="Urbanist ExtraBold"/>
              <a:ea typeface="Urbanist ExtraBold"/>
              <a:cs typeface="Urbanist ExtraBold"/>
              <a:sym typeface="Urbanist ExtraBold"/>
            </a:endParaRPr>
          </a:p>
        </p:txBody>
      </p:sp>
      <p:pic>
        <p:nvPicPr>
          <p:cNvPr id="60" name="Google Shape;60;p13" title="lime_logo_green_CMYK_horizontal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83200" y="360000"/>
            <a:ext cx="993603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 txBox="1"/>
          <p:nvPr/>
        </p:nvSpPr>
        <p:spPr>
          <a:xfrm>
            <a:off x="417600" y="1108263"/>
            <a:ext cx="6724800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4200" dirty="0">
                <a:solidFill>
                  <a:srgbClr val="19191F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Porte un casque et obtiens -5% sur un prochain trajet !</a:t>
            </a:r>
            <a:endParaRPr sz="4200" dirty="0">
              <a:solidFill>
                <a:srgbClr val="19191F"/>
              </a:solidFill>
              <a:latin typeface="Urbanist Black"/>
              <a:ea typeface="Urbanist Black"/>
              <a:cs typeface="Urbanist Black"/>
              <a:sym typeface="Urbanist Black"/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340675" y="6587100"/>
            <a:ext cx="3343500" cy="37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rgbClr val="FFFFFF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Le Selfie avec casque est une fonctionnalité développée par Lime pour encourager ses utilisateurs à adopter des comportements plus sûrs. Parce que la sécurité de nos riders est notre priorité, nous les invitons à porter un casque à chaque trajet.</a:t>
            </a:r>
            <a:endParaRPr>
              <a:solidFill>
                <a:srgbClr val="FFFFFF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b="1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Comment ça fonctionne ?</a:t>
            </a:r>
            <a:endParaRPr>
              <a:solidFill>
                <a:srgbClr val="FFFFFF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r">
                <a:solidFill>
                  <a:srgbClr val="FFFFFF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Au début d’un trajet, une notification invite le rider à prendre un </a:t>
            </a:r>
            <a:r>
              <a:rPr lang="fr" i="1">
                <a:solidFill>
                  <a:srgbClr val="FFFFFF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selfie avec casque</a:t>
            </a:r>
            <a:r>
              <a:rPr lang="fr">
                <a:solidFill>
                  <a:srgbClr val="FFFFFF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. L’application vérifie la présence d’un casque porté. Si le casque est détecté, l’utilisateur reçoit une réduction sur un prochain trajet en guise de récompense.</a:t>
            </a:r>
            <a:endParaRPr>
              <a:solidFill>
                <a:srgbClr val="FFFFFF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  <p:pic>
        <p:nvPicPr>
          <p:cNvPr id="63" name="Google Shape;63;p13" title="230816_lime-chi_540-F.jpg"/>
          <p:cNvPicPr preferRelativeResize="0"/>
          <p:nvPr/>
        </p:nvPicPr>
        <p:blipFill rotWithShape="1">
          <a:blip r:embed="rId5">
            <a:alphaModFix/>
          </a:blip>
          <a:srcRect l="18967" t="10140" r="26451" b="50000"/>
          <a:stretch/>
        </p:blipFill>
        <p:spPr>
          <a:xfrm>
            <a:off x="3767700" y="6587100"/>
            <a:ext cx="3420000" cy="3744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 title="Group 1448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03700" y="3436025"/>
            <a:ext cx="1752600" cy="17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3" title="Group 1449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4375" y="3436025"/>
            <a:ext cx="1752600" cy="17526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3"/>
          <p:cNvSpPr/>
          <p:nvPr/>
        </p:nvSpPr>
        <p:spPr>
          <a:xfrm>
            <a:off x="4920000" y="3152563"/>
            <a:ext cx="540000" cy="540000"/>
          </a:xfrm>
          <a:prstGeom prst="ellipse">
            <a:avLst/>
          </a:prstGeom>
          <a:solidFill>
            <a:srgbClr val="00AB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FFFF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3</a:t>
            </a:r>
            <a:endParaRPr sz="1800">
              <a:solidFill>
                <a:srgbClr val="FFFFFF"/>
              </a:solidFill>
              <a:latin typeface="Urbanist Black"/>
              <a:ea typeface="Urbanist Black"/>
              <a:cs typeface="Urbanist Black"/>
              <a:sym typeface="Urbanist Black"/>
            </a:endParaRPr>
          </a:p>
        </p:txBody>
      </p:sp>
      <p:sp>
        <p:nvSpPr>
          <p:cNvPr id="67" name="Google Shape;67;p13"/>
          <p:cNvSpPr/>
          <p:nvPr/>
        </p:nvSpPr>
        <p:spPr>
          <a:xfrm>
            <a:off x="2640000" y="3152563"/>
            <a:ext cx="540000" cy="540000"/>
          </a:xfrm>
          <a:prstGeom prst="ellipse">
            <a:avLst/>
          </a:prstGeom>
          <a:solidFill>
            <a:srgbClr val="00AB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FFFF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2</a:t>
            </a:r>
            <a:endParaRPr sz="1800">
              <a:solidFill>
                <a:srgbClr val="FFFFFF"/>
              </a:solidFill>
              <a:latin typeface="Urbanist Black"/>
              <a:ea typeface="Urbanist Black"/>
              <a:cs typeface="Urbanist Black"/>
              <a:sym typeface="Urbanist Black"/>
            </a:endParaRPr>
          </a:p>
        </p:txBody>
      </p:sp>
      <p:sp>
        <p:nvSpPr>
          <p:cNvPr id="68" name="Google Shape;68;p13"/>
          <p:cNvSpPr/>
          <p:nvPr/>
        </p:nvSpPr>
        <p:spPr>
          <a:xfrm>
            <a:off x="360000" y="3134263"/>
            <a:ext cx="540000" cy="540000"/>
          </a:xfrm>
          <a:prstGeom prst="ellipse">
            <a:avLst/>
          </a:prstGeom>
          <a:solidFill>
            <a:srgbClr val="00AB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FFFF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1</a:t>
            </a:r>
            <a:endParaRPr sz="1800">
              <a:solidFill>
                <a:srgbClr val="FFFFFF"/>
              </a:solidFill>
              <a:latin typeface="Urbanist Black"/>
              <a:ea typeface="Urbanist Black"/>
              <a:cs typeface="Urbanist Black"/>
              <a:sym typeface="Urbanist Black"/>
            </a:endParaRPr>
          </a:p>
        </p:txBody>
      </p:sp>
      <p:sp>
        <p:nvSpPr>
          <p:cNvPr id="69" name="Google Shape;69;p13"/>
          <p:cNvSpPr txBox="1"/>
          <p:nvPr/>
        </p:nvSpPr>
        <p:spPr>
          <a:xfrm>
            <a:off x="5734229" y="4258475"/>
            <a:ext cx="6852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rgbClr val="FFFFFF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-10%</a:t>
            </a:r>
            <a:endParaRPr sz="1600">
              <a:solidFill>
                <a:srgbClr val="FFFFFF"/>
              </a:solidFill>
              <a:latin typeface="Urbanist Black"/>
              <a:ea typeface="Urbanist Black"/>
              <a:cs typeface="Urbanist Black"/>
              <a:sym typeface="Urbanist Blac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Application>Microsoft Office PowerPoint</Application>
  <PresentationFormat>Personnalisé</PresentationFormat>
  <Paragraphs>13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Urbanist Medium</vt:lpstr>
      <vt:lpstr>Urbanist Black</vt:lpstr>
      <vt:lpstr>Urbanist</vt:lpstr>
      <vt:lpstr>Arial</vt:lpstr>
      <vt:lpstr>Urbanist ExtraBold</vt:lpstr>
      <vt:lpstr>Simple Light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Alicia Rudaz</cp:lastModifiedBy>
  <cp:revision>2</cp:revision>
  <dcterms:modified xsi:type="dcterms:W3CDTF">2026-07-10T10:04:38Z</dcterms:modified>
</cp:coreProperties>
</file>